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92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3859FF-5D59-4CDC-BC51-DD4B44FAD789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microsoft.com/office/2007/relationships/hdphoto" Target="../media/hdphoto1.wdp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audio" Target="../media/audio5.wav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audio" Target="../media/audio4.wav"/><Relationship Id="rId16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10.png"/><Relationship Id="rId5" Type="http://schemas.openxmlformats.org/officeDocument/2006/relationships/audio" Target="../media/audio6.wav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openxmlformats.org/officeDocument/2006/relationships/audio" Target="../media/audio1.wav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12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2.jpeg"/><Relationship Id="rId10" Type="http://schemas.openxmlformats.org/officeDocument/2006/relationships/image" Target="../media/image15.wmf"/><Relationship Id="rId4" Type="http://schemas.openxmlformats.org/officeDocument/2006/relationships/audio" Target="../media/audio6.wav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4.png"/><Relationship Id="rId18" Type="http://schemas.microsoft.com/office/2007/relationships/hdphoto" Target="../media/hdphoto2.wdp"/><Relationship Id="rId3" Type="http://schemas.openxmlformats.org/officeDocument/2006/relationships/audio" Target="../media/audio6.wav"/><Relationship Id="rId21" Type="http://schemas.openxmlformats.org/officeDocument/2006/relationships/slide" Target="slide1.xml"/><Relationship Id="rId7" Type="http://schemas.openxmlformats.org/officeDocument/2006/relationships/image" Target="../media/image18.png"/><Relationship Id="rId12" Type="http://schemas.microsoft.com/office/2007/relationships/hdphoto" Target="../media/hdphoto6.wdp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15.wmf"/><Relationship Id="rId19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3.jpe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299710"/>
            <a:ext cx="64442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«Помоги 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кукле Маши»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6041" y="5085184"/>
            <a:ext cx="542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Кукла Маша выронила из сумки предметы со звуком «С». Помоги собрать предметы со звуком «С» в Машину сумку</a:t>
            </a:r>
            <a:endParaRPr lang="ru-RU" sz="2400" dirty="0"/>
          </a:p>
        </p:txBody>
      </p:sp>
      <p:sp>
        <p:nvSpPr>
          <p:cNvPr id="3" name="AutoShape 2" descr="https://catherineasquithgallery.com/uploads/posts/2021-03/1614565648_68-p-kartinka-devochki-na-belom-fone-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User\Downloads\1614565648_68-p-kartinka-devochki-na-belom-fone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696"/>
            <a:ext cx="3456041" cy="525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ona-znaet.ru/statii/2/108/b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6872" y="445606"/>
            <a:ext cx="3672408" cy="3672408"/>
          </a:xfrm>
          <a:prstGeom prst="rect">
            <a:avLst/>
          </a:prstGeom>
          <a:noFill/>
        </p:spPr>
      </p:pic>
      <p:pic>
        <p:nvPicPr>
          <p:cNvPr id="1026" name="Рисунок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4" r="7674" b="4459"/>
          <a:stretch>
            <a:fillRect/>
          </a:stretch>
        </p:blipFill>
        <p:spPr bwMode="auto">
          <a:xfrm>
            <a:off x="179512" y="2780928"/>
            <a:ext cx="2232248" cy="2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1" descr="D:\Каталог картинок\С\ANIM1376 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997430"/>
            <a:ext cx="2195735" cy="212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32" descr="AIRC004 П 1"/>
          <p:cNvPicPr>
            <a:picLocks noChangeAspect="1" noChangeArrowheads="1"/>
          </p:cNvPicPr>
          <p:nvPr/>
        </p:nvPicPr>
        <p:blipFill>
          <a:blip r:embed="rId8" cstate="print"/>
          <a:srcRect t="18015" b="18382"/>
          <a:stretch>
            <a:fillRect/>
          </a:stretch>
        </p:blipFill>
        <p:spPr bwMode="auto">
          <a:xfrm>
            <a:off x="4067944" y="4581127"/>
            <a:ext cx="2332106" cy="195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2" descr="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contrast="10000"/>
          </a:blip>
          <a:srcRect l="2405" r="3027"/>
          <a:stretch>
            <a:fillRect/>
          </a:stretch>
        </p:blipFill>
        <p:spPr bwMode="auto">
          <a:xfrm>
            <a:off x="1219523" y="4471584"/>
            <a:ext cx="2704405" cy="215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8" b="99265" l="1548" r="100000"/>
                    </a14:imgEffect>
                  </a14:imgLayer>
                </a14:imgProps>
              </a:ext>
            </a:extLst>
          </a:blip>
          <a:srcRect l="2332"/>
          <a:stretch>
            <a:fillRect/>
          </a:stretch>
        </p:blipFill>
        <p:spPr bwMode="auto">
          <a:xfrm>
            <a:off x="6516216" y="4382339"/>
            <a:ext cx="2214542" cy="224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309375"/>
              </p:ext>
            </p:extLst>
          </p:nvPr>
        </p:nvGraphicFramePr>
        <p:xfrm>
          <a:off x="395537" y="445606"/>
          <a:ext cx="3024336" cy="679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</a:tblGrid>
              <a:tr h="6791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«С»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" name="Управляющая кнопка: в конец 2">
            <a:hlinkClick r:id="rId12" action="ppaction://hlinksldjump" highlightClick="1"/>
          </p:cNvPr>
          <p:cNvSpPr/>
          <p:nvPr/>
        </p:nvSpPr>
        <p:spPr>
          <a:xfrm>
            <a:off x="179512" y="6165304"/>
            <a:ext cx="792088" cy="4589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C -0.00312 -0.04583 -0.00608 -0.09143 0.00226 -0.11412 C 0.01076 -0.1368 0.03576 -0.11365 0.05104 -0.13518 C 0.06649 -0.15694 0.07986 -0.22523 0.09514 -0.24375 C 0.11059 -0.26226 0.12257 -0.24398 0.14392 -0.24652 C 0.1651 -0.24907 0.19826 -0.24027 0.22292 -0.25925 C 0.24757 -0.278 0.26389 -0.35578 0.29132 -0.35949 C 0.31892 -0.36296 0.37153 -0.29467 0.38767 -0.28171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-18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ros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12338 C 0.02691 0.05764 0.0302 -0.00787 0.06684 -0.03611 C 0.10347 -0.06459 0.18437 -0.03056 0.24323 -0.0463 C 0.30208 -0.06181 0.38993 -0.07894 0.42048 -0.13033 C 0.45121 -0.18195 0.44079 -0.30394 0.42708 -0.3551 C 0.41354 -0.40579 0.3684 -0.43565 0.33784 -0.43611 C 0.30711 -0.43635 0.25798 -0.39468 0.24323 -0.35787 C 0.22847 -0.32084 0.28333 -0.25741 0.24965 -0.21436 C 0.21597 -0.17153 0.08993 -0.09769 0.04079 -0.09977 C -0.00851 -0.10186 -0.02188 -0.18079 -0.04601 -0.22732 C -0.07014 -0.27385 -0.08716 -0.32616 -0.10382 -0.37824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_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093 C -0.05729 0.00209 -0.11423 0.00348 -0.13646 -0.00277 C -0.15851 -0.00902 -0.12535 -0.02569 -0.13246 -0.03564 C -0.13993 -0.04606 -0.1592 -0.05231 -0.17969 -0.06412 C -0.20035 -0.07569 -0.25208 -0.09097 -0.2559 -0.10555 C -0.25989 -0.1199 -0.19548 -0.13796 -0.20382 -0.15069 C -0.21233 -0.16319 -0.28021 -0.18727 -0.30694 -0.18194 C -0.33351 -0.17639 -0.35469 -0.12847 -0.36406 -0.11782 " pathEditMode="relative" rAng="0" ptsTypes="aaaaaaaA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2" y="-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m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ona-znaet.ru/statii/2/108/b2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04664"/>
            <a:ext cx="3312368" cy="3312368"/>
          </a:xfrm>
          <a:prstGeom prst="rect">
            <a:avLst/>
          </a:prstGeom>
          <a:noFill/>
        </p:spPr>
      </p:pic>
      <p:pic>
        <p:nvPicPr>
          <p:cNvPr id="2050" name="Рисунок 19" descr="D:\Ксюша\инет\Развивающие книги\НАГЛЯДНО - ДИДАКТИЧЕСКИЕ ПОСОБИЯ\Информационно-деловое оснащение ДОУ\Картотека предметных картинок Транспорт Н.В. Нищева\1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55" b="44513" l="5501" r="99411">
                        <a14:foregroundMark x1="17485" y1="28607" x2="56974" y2="31689"/>
                        <a14:foregroundMark x1="44008" y1="16893" x2="43418" y2="29223"/>
                        <a14:foregroundMark x1="11002" y1="20099" x2="11002" y2="31689"/>
                        <a14:foregroundMark x1="67387" y1="10974" x2="89391" y2="14427"/>
                        <a14:foregroundMark x1="14931" y1="17879" x2="64440" y2="10358"/>
                        <a14:foregroundMark x1="87426" y1="25401" x2="90963" y2="35758"/>
                      </a14:backgroundRemoval>
                    </a14:imgEffect>
                  </a14:imgLayer>
                </a14:imgProps>
              </a:ext>
            </a:extLst>
          </a:blip>
          <a:srcRect l="4329" t="7951" b="55351"/>
          <a:stretch>
            <a:fillRect/>
          </a:stretch>
        </p:blipFill>
        <p:spPr bwMode="auto">
          <a:xfrm>
            <a:off x="2483768" y="4662409"/>
            <a:ext cx="3240360" cy="1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8" descr="D:\Ксюша\инет\Развивающие книги\НАГЛЯДНО - ДИДАКТИЧЕСКИЕ ПОСОБИЯ\Наглядное пособие ГНОМ\Наглядное пособие ФРУКТЫ\ананас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7" b="100000" l="9369" r="100000">
                        <a14:foregroundMark x1="62118" y1="73872" x2="83707" y2="91541"/>
                      </a14:backgroundRemoval>
                    </a14:imgEffect>
                  </a14:imgLayer>
                </a14:imgProps>
              </a:ext>
            </a:extLst>
          </a:blip>
          <a:srcRect t="4605" r="3162"/>
          <a:stretch>
            <a:fillRect/>
          </a:stretch>
        </p:blipFill>
        <p:spPr bwMode="auto">
          <a:xfrm>
            <a:off x="6372200" y="4517410"/>
            <a:ext cx="2129491" cy="226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2" descr="D:\Ксюша\инет\ЛОГОПЕДИЧЕСКАЯ ЛИТЕРАТУРА\КНИГИ практика\ЛОГОПЕДИЧЕСКОЕ ОБСЛЕДОВАНИЕ\Иншакова Альбом для логопеда\0008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3F0F9"/>
              </a:clrFrom>
              <a:clrTo>
                <a:srgbClr val="F3F0F9">
                  <a:alpha val="0"/>
                </a:srgbClr>
              </a:clrTo>
            </a:clrChange>
            <a:lum contrast="2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313" b="49349" l="64594" r="79639"/>
                    </a14:imgEffect>
                  </a14:imgLayer>
                </a14:imgProps>
              </a:ext>
            </a:extLst>
          </a:blip>
          <a:srcRect l="64349" t="18625" r="19818" b="49261"/>
          <a:stretch>
            <a:fillRect/>
          </a:stretch>
        </p:blipFill>
        <p:spPr bwMode="auto">
          <a:xfrm>
            <a:off x="323528" y="4149879"/>
            <a:ext cx="1800200" cy="255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36" descr="F:\Мои документы\Дина\звуки\медведь.bmp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812104"/>
            <a:ext cx="2376264" cy="243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1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EFF1F0"/>
              </a:clrFrom>
              <a:clrTo>
                <a:srgbClr val="EFF1F0">
                  <a:alpha val="0"/>
                </a:srgbClr>
              </a:clrTo>
            </a:clrChange>
            <a:lum contrast="1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34" b="95117" l="4371" r="95455"/>
                    </a14:imgEffect>
                  </a14:imgLayer>
                </a14:imgProps>
              </a:ext>
            </a:extLst>
          </a:blip>
          <a:srcRect l="5368" t="3342" r="3236" b="4733"/>
          <a:stretch>
            <a:fillRect/>
          </a:stretch>
        </p:blipFill>
        <p:spPr bwMode="auto">
          <a:xfrm>
            <a:off x="6711998" y="2420888"/>
            <a:ext cx="243200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521017"/>
              </p:ext>
            </p:extLst>
          </p:nvPr>
        </p:nvGraphicFramePr>
        <p:xfrm>
          <a:off x="395537" y="445606"/>
          <a:ext cx="3024336" cy="679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</a:tblGrid>
              <a:tr h="679138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«С»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9" name="Управляющая кнопка: в конец 8">
            <a:hlinkClick r:id="rId16" action="ppaction://hlinksldjump" highlightClick="1"/>
          </p:cNvPr>
          <p:cNvSpPr/>
          <p:nvPr/>
        </p:nvSpPr>
        <p:spPr>
          <a:xfrm>
            <a:off x="8105647" y="5011475"/>
            <a:ext cx="792088" cy="4589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n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08 -0.10995 C 0.01909 -0.1574 -0.01354 -0.20486 -0.02205 -0.23935 C -0.03056 -0.27407 -0.01528 -0.28588 0.00173 -0.31805 C 0.01875 -0.35023 0.08715 -0.39768 0.07986 -0.43217 C 0.07274 -0.46666 -0.07413 -0.50115 -0.04202 -0.52477 C -0.00972 -0.54814 0.20278 -0.57939 0.27361 -0.57291 C 0.34444 -0.5662 0.36337 -0.52592 0.38246 -0.48541 " pathEditMode="relative" rAng="0" ptsTypes="aaaaa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2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259E-6 C -0.0033 -0.03446 -0.0066 -0.06892 0.01597 -0.08881 C 0.03854 -0.1087 0.09514 -0.10777 0.13593 -0.1191 C 0.17673 -0.13043 0.24635 -0.13529 0.26128 -0.15634 C 0.27621 -0.17738 0.25 -0.22942 0.22517 -0.24514 C 0.20034 -0.26087 0.1309 -0.21161 0.11198 -0.25046 C 0.09305 -0.28932 0.10243 -0.38367 0.11198 -0.4778 " pathEditMode="relative" ptsTypes="aaaaaaA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ros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11644 C -0.03264 -0.11042 -0.03594 -0.10394 -0.04063 -0.125 C -0.04532 -0.14583 -0.06875 -0.20347 -0.0573 -0.24144 C -0.04584 -0.2794 -0.00573 -0.31829 0.02777 -0.35208 C 0.06111 -0.38634 0.12378 -0.39792 0.14322 -0.44583 C 0.16267 -0.49375 0.15729 -0.60718 0.14461 -0.63912 C 0.13194 -0.67083 0.09566 -0.65208 0.06666 -0.6375 C 0.03767 -0.62315 0.03194 -0.57685 -0.02934 -0.55232 C -0.09063 -0.52801 -0.25556 -0.50185 -0.30087 -0.49144 " pathEditMode="relative" rAng="0" ptsTypes="aaaaaaaaA">
                                      <p:cBhvr>
                                        <p:cTn id="3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-2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ona-znaet.ru/statii/2/108/b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62570"/>
            <a:ext cx="3652540" cy="3652540"/>
          </a:xfrm>
          <a:prstGeom prst="rect">
            <a:avLst/>
          </a:prstGeom>
          <a:noFill/>
        </p:spPr>
      </p:pic>
      <p:pic>
        <p:nvPicPr>
          <p:cNvPr id="3075" name="Рисунок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86" b="98571" l="1869" r="9501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1829935" cy="178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14" descr="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" b="99667" l="10000" r="90000">
                        <a14:foregroundMark x1="41333" y1="60000" x2="49667" y2="78333"/>
                        <a14:foregroundMark x1="32333" y1="58000" x2="45000" y2="80333"/>
                        <a14:foregroundMark x1="58667" y1="55333" x2="63000" y2="71667"/>
                        <a14:foregroundMark x1="45000" y1="19333" x2="52667" y2="31333"/>
                        <a14:foregroundMark x1="38000" y1="22000" x2="38000" y2="22000"/>
                        <a14:foregroundMark x1="40000" y1="30000" x2="46333" y2="37000"/>
                        <a14:foregroundMark x1="57333" y1="56667" x2="35333" y2="77000"/>
                        <a14:foregroundMark x1="57000" y1="2333" x2="49333" y2="8333"/>
                        <a14:foregroundMark x1="27667" y1="3667" x2="36667" y2="11333"/>
                        <a14:foregroundMark x1="30000" y1="37000" x2="34667" y2="59667"/>
                        <a14:foregroundMark x1="33000" y1="62000" x2="33333" y2="67667"/>
                        <a14:foregroundMark x1="29333" y1="97667" x2="46000" y2="94000"/>
                        <a14:foregroundMark x1="48000" y1="94333" x2="56000" y2="95000"/>
                        <a14:foregroundMark x1="22667" y1="95333" x2="30333" y2="94000"/>
                        <a14:foregroundMark x1="33333" y1="70667" x2="31333" y2="81000"/>
                        <a14:foregroundMark x1="29000" y1="83333" x2="26000" y2="87667"/>
                        <a14:foregroundMark x1="71667" y1="71333" x2="75667" y2="73333"/>
                        <a14:foregroundMark x1="58000" y1="3667" x2="58667" y2="7000"/>
                        <a14:foregroundMark x1="25667" y1="4667" x2="27667" y2="10000"/>
                        <a14:foregroundMark x1="36333" y1="8333" x2="49000" y2="9333"/>
                        <a14:foregroundMark x1="29333" y1="23333" x2="32000" y2="28333"/>
                        <a14:foregroundMark x1="31333" y1="28000" x2="30000" y2="3533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2448272" cy="248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3" descr="D:\Библиотека графики\Утварь цветная\HH00924_.WMF"/>
          <p:cNvPicPr>
            <a:picLocks noChangeAspect="1" noChangeArrowheads="1"/>
          </p:cNvPicPr>
          <p:nvPr/>
        </p:nvPicPr>
        <p:blipFill>
          <a:blip r:embed="rId10" cstate="print"/>
          <a:srcRect b="6731"/>
          <a:stretch>
            <a:fillRect/>
          </a:stretch>
        </p:blipFill>
        <p:spPr bwMode="auto">
          <a:xfrm>
            <a:off x="7125753" y="1988840"/>
            <a:ext cx="2018247" cy="194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3" descr="D:\Каталог картинок\П\PILLOW G.gif"/>
          <p:cNvPicPr>
            <a:picLocks noChangeAspect="1" noChangeArrowheads="1"/>
          </p:cNvPicPr>
          <p:nvPr/>
        </p:nvPicPr>
        <p:blipFill>
          <a:blip r:embed="rId11" cstate="print"/>
          <a:srcRect t="4082" r="2026" b="3401"/>
          <a:stretch>
            <a:fillRect/>
          </a:stretch>
        </p:blipFill>
        <p:spPr bwMode="auto">
          <a:xfrm>
            <a:off x="0" y="2133953"/>
            <a:ext cx="2699792" cy="256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5" descr="D:\Каталог картинок\Посуда (2)\C139 П.gif"/>
          <p:cNvPicPr>
            <a:picLocks noChangeAspect="1" noChangeArrowheads="1"/>
          </p:cNvPicPr>
          <p:nvPr/>
        </p:nvPicPr>
        <p:blipFill>
          <a:blip r:embed="rId12" cstate="print"/>
          <a:srcRect l="21368" t="8571" r="16667" b="3999"/>
          <a:stretch>
            <a:fillRect/>
          </a:stretch>
        </p:blipFill>
        <p:spPr bwMode="auto">
          <a:xfrm>
            <a:off x="3275856" y="4293096"/>
            <a:ext cx="2016224" cy="219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463555"/>
              </p:ext>
            </p:extLst>
          </p:nvPr>
        </p:nvGraphicFramePr>
        <p:xfrm>
          <a:off x="395537" y="445606"/>
          <a:ext cx="3024336" cy="679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</a:tblGrid>
              <a:tr h="679138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«С»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9" name="Управляющая кнопка: в конец 8">
            <a:hlinkClick r:id="rId13" action="ppaction://hlinksldjump" highlightClick="1"/>
          </p:cNvPr>
          <p:cNvSpPr/>
          <p:nvPr/>
        </p:nvSpPr>
        <p:spPr>
          <a:xfrm>
            <a:off x="8105647" y="5011475"/>
            <a:ext cx="792088" cy="4589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4265E-7 C -0.03837 -0.10106 -0.07673 -0.20236 -0.08264 -0.28029 C -0.08854 -0.35823 -0.05399 -0.41027 -0.03594 -0.46693 C -0.01788 -0.52382 0.00938 -0.57724 0.02535 -0.62141 C 0.04132 -0.66558 0.04358 -0.72271 0.06007 -0.7315 C 0.07656 -0.74028 0.10278 -0.69773 0.12396 -0.6746 C 0.14514 -0.65148 0.14462 -0.60962 0.18663 -0.5932 C 0.22865 -0.57632 0.30226 -0.57608 0.37604 -0.57539 " pathEditMode="relative" ptsTypes="aaaaaaaA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C -0.05972 -0.07175 -0.11945 -0.14305 -0.12257 -0.20416 C -0.12587 -0.26527 -0.0632 -0.29791 -0.01927 -0.36597 C 0.02448 -0.43379 0.12205 -0.54675 0.14062 -0.61273 C 0.15937 -0.67847 0.11736 -0.75833 0.09288 -0.7618 C 0.06857 -0.76527 0.02812 -0.64583 -0.00521 -0.63379 C -0.03837 -0.62199 -0.05417 -0.68773 -0.10712 -0.68888 C -0.16007 -0.69004 -0.30122 -0.68217 -0.32257 -0.64097 C -0.34375 -0.6 -0.28941 -0.52106 -0.2349 -0.44213 " pathEditMode="relative" rAng="0" ptsTypes="aaaaaaaaA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-38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m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82701E-6 C -0.08611 0.03817 -0.17204 0.07632 -0.21319 0.06916 C -0.25434 0.06199 -0.25746 0.00625 -0.24652 -0.04301 C -0.23559 -0.09204 -0.15816 -0.18408 -0.14791 -0.22571 C -0.13767 -0.26734 -0.15416 -0.27428 -0.18524 -0.29324 C -0.21632 -0.3122 -0.29149 -0.35915 -0.33454 -0.33926 C -0.3776 -0.31937 -0.41076 -0.24676 -0.44392 -0.17414 " pathEditMode="relative" ptsTypes="aaaaaaA">
                                      <p:cBhvr>
                                        <p:cTn id="2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catherineasquithgallery.com/uploads/posts/2021-03/1614565648_68-p-kartinka-devochki-na-belom-fone-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User\Downloads\1614565648_68-p-kartinka-devochki-na-belom-fone-7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702"/>
            <a:ext cx="4067944" cy="61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ona-znaet.ru/statii/2/108/b2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276872"/>
            <a:ext cx="3672408" cy="3672408"/>
          </a:xfrm>
          <a:prstGeom prst="rect">
            <a:avLst/>
          </a:prstGeom>
          <a:noFill/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4" r="7674" b="4459"/>
          <a:stretch>
            <a:fillRect/>
          </a:stretch>
        </p:blipFill>
        <p:spPr bwMode="auto">
          <a:xfrm>
            <a:off x="5616116" y="3068960"/>
            <a:ext cx="1692188" cy="153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 descr="D:\Библиотека графики\Утварь цветная\HH00924_.WMF"/>
          <p:cNvPicPr>
            <a:picLocks noChangeAspect="1" noChangeArrowheads="1"/>
          </p:cNvPicPr>
          <p:nvPr/>
        </p:nvPicPr>
        <p:blipFill>
          <a:blip r:embed="rId10" cstate="print"/>
          <a:srcRect b="6731"/>
          <a:stretch>
            <a:fillRect/>
          </a:stretch>
        </p:blipFill>
        <p:spPr bwMode="auto">
          <a:xfrm>
            <a:off x="6591881" y="4427297"/>
            <a:ext cx="1580520" cy="152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86" b="98571" l="1869" r="9501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17373" y="3323248"/>
            <a:ext cx="1455028" cy="14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1" descr="D:\Каталог картинок\С\ANIM1376 G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2605" y="3217856"/>
            <a:ext cx="1533591" cy="148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2" descr="AIRC004 П 1"/>
          <p:cNvPicPr>
            <a:picLocks noChangeAspect="1" noChangeArrowheads="1"/>
          </p:cNvPicPr>
          <p:nvPr/>
        </p:nvPicPr>
        <p:blipFill>
          <a:blip r:embed="rId14" cstate="print"/>
          <a:srcRect t="18015" b="18382"/>
          <a:stretch>
            <a:fillRect/>
          </a:stretch>
        </p:blipFill>
        <p:spPr bwMode="auto">
          <a:xfrm>
            <a:off x="5639481" y="3884515"/>
            <a:ext cx="1944216" cy="162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" descr="D:\Ксюша\инет\ЛОГОПЕДИЧЕСКАЯ ЛИТЕРАТУРА\КНИГИ практика\ЛОГОПЕДИЧЕСКОЕ ОБСЛЕДОВАНИЕ\Иншакова Альбом для логопеда\0008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3F0F9"/>
              </a:clrFrom>
              <a:clrTo>
                <a:srgbClr val="F3F0F9">
                  <a:alpha val="0"/>
                </a:srgbClr>
              </a:clrTo>
            </a:clrChange>
            <a:lum contrast="2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313" b="49349" l="64594" r="79639"/>
                    </a14:imgEffect>
                  </a14:imgLayer>
                </a14:imgProps>
              </a:ext>
            </a:extLst>
          </a:blip>
          <a:srcRect l="64349" t="18625" r="19818" b="49261"/>
          <a:stretch>
            <a:fillRect/>
          </a:stretch>
        </p:blipFill>
        <p:spPr bwMode="auto">
          <a:xfrm>
            <a:off x="4802605" y="4199712"/>
            <a:ext cx="1086042" cy="153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9" descr="D:\Ксюша\инет\Развивающие книги\НАГЛЯДНО - ДИДАКТИЧЕСКИЕ ПОСОБИЯ\Информационно-деловое оснащение ДОУ\Картотека предметных картинок Транспорт Н.В. Нищева\10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755" b="44513" l="5501" r="99411">
                        <a14:foregroundMark x1="17485" y1="28607" x2="56974" y2="31689"/>
                        <a14:foregroundMark x1="44008" y1="16893" x2="43418" y2="29223"/>
                        <a14:foregroundMark x1="11002" y1="20099" x2="11002" y2="31689"/>
                        <a14:foregroundMark x1="67387" y1="10974" x2="89391" y2="14427"/>
                        <a14:foregroundMark x1="14931" y1="17879" x2="64440" y2="10358"/>
                        <a14:foregroundMark x1="87426" y1="25401" x2="90963" y2="35758"/>
                      </a14:backgroundRemoval>
                    </a14:imgEffect>
                  </a14:imgLayer>
                </a14:imgProps>
              </a:ext>
            </a:extLst>
          </a:blip>
          <a:srcRect l="4329" t="7951" b="55351"/>
          <a:stretch>
            <a:fillRect/>
          </a:stretch>
        </p:blipFill>
        <p:spPr bwMode="auto">
          <a:xfrm>
            <a:off x="4989467" y="4034528"/>
            <a:ext cx="2318837" cy="141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4" descr="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" b="99667" l="10000" r="90000">
                        <a14:foregroundMark x1="41333" y1="60000" x2="49667" y2="78333"/>
                        <a14:foregroundMark x1="32333" y1="58000" x2="45000" y2="80333"/>
                        <a14:foregroundMark x1="58667" y1="55333" x2="63000" y2="71667"/>
                        <a14:foregroundMark x1="45000" y1="19333" x2="52667" y2="31333"/>
                        <a14:foregroundMark x1="38000" y1="22000" x2="38000" y2="22000"/>
                        <a14:foregroundMark x1="40000" y1="30000" x2="46333" y2="37000"/>
                        <a14:foregroundMark x1="57333" y1="56667" x2="35333" y2="77000"/>
                        <a14:foregroundMark x1="57000" y1="2333" x2="49333" y2="8333"/>
                        <a14:foregroundMark x1="27667" y1="3667" x2="36667" y2="11333"/>
                        <a14:foregroundMark x1="30000" y1="37000" x2="34667" y2="59667"/>
                        <a14:foregroundMark x1="33000" y1="62000" x2="33333" y2="67667"/>
                        <a14:foregroundMark x1="29333" y1="97667" x2="46000" y2="94000"/>
                        <a14:foregroundMark x1="48000" y1="94333" x2="56000" y2="95000"/>
                        <a14:foregroundMark x1="22667" y1="95333" x2="30333" y2="94000"/>
                        <a14:foregroundMark x1="33333" y1="70667" x2="31333" y2="81000"/>
                        <a14:foregroundMark x1="29000" y1="83333" x2="26000" y2="87667"/>
                        <a14:foregroundMark x1="71667" y1="71333" x2="75667" y2="73333"/>
                        <a14:foregroundMark x1="58000" y1="3667" x2="58667" y2="7000"/>
                        <a14:foregroundMark x1="25667" y1="4667" x2="27667" y2="10000"/>
                        <a14:foregroundMark x1="36333" y1="8333" x2="49000" y2="9333"/>
                        <a14:foregroundMark x1="29333" y1="23333" x2="32000" y2="28333"/>
                        <a14:foregroundMark x1="31333" y1="28000" x2="30000" y2="3533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76420" y="3835496"/>
            <a:ext cx="1981667" cy="201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 rot="825539">
            <a:off x="4499992" y="367702"/>
            <a:ext cx="2658095" cy="1045074"/>
          </a:xfrm>
          <a:prstGeom prst="wedgeEllipseCallout">
            <a:avLst>
              <a:gd name="adj1" fmla="val -106146"/>
              <a:gd name="adj2" fmla="val 1920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СПАСИБО!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6" name="Управляющая кнопка: в конец 15">
            <a:hlinkClick r:id="rId21" action="ppaction://hlinksldjump" highlightClick="1"/>
          </p:cNvPr>
          <p:cNvSpPr/>
          <p:nvPr/>
        </p:nvSpPr>
        <p:spPr>
          <a:xfrm>
            <a:off x="7776357" y="5949280"/>
            <a:ext cx="792088" cy="4589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8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C -0.00312 -0.04583 -0.00608 -0.09143 0.00226 -0.11412 C 0.01076 -0.1368 0.03576 -0.11365 0.05104 -0.13518 C 0.06649 -0.15694 0.07986 -0.22523 0.09514 -0.24375 C 0.11059 -0.26226 0.12257 -0.24398 0.14392 -0.24652 C 0.1651 -0.24907 0.19826 -0.24027 0.22292 -0.25925 C 0.24757 -0.278 0.26389 -0.35578 0.29132 -0.35949 C 0.31892 -0.36296 0.37153 -0.29467 0.38767 -0.28171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-18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ros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82701E-6 C -0.08611 0.03817 -0.17204 0.07632 -0.21319 0.06916 C -0.25434 0.06199 -0.25746 0.00625 -0.24652 -0.04301 C -0.23559 -0.09204 -0.15816 -0.18408 -0.14791 -0.22571 C -0.13767 -0.26734 -0.15416 -0.27428 -0.18524 -0.29324 C -0.21632 -0.3122 -0.29149 -0.35915 -0.33454 -0.33926 C -0.3776 -0.31937 -0.41076 -0.24676 -0.44392 -0.17414 " pathEditMode="relative" ptsTypes="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4265E-7 C -0.03837 -0.10106 -0.07673 -0.20236 -0.08264 -0.28029 C -0.08854 -0.35823 -0.05399 -0.41027 -0.03594 -0.46693 C -0.01788 -0.52382 0.00938 -0.57724 0.02535 -0.62141 C 0.04132 -0.66558 0.04358 -0.72271 0.06007 -0.7315 C 0.07656 -0.74028 0.10278 -0.69773 0.12396 -0.6746 C 0.14514 -0.65148 0.14462 -0.60962 0.18663 -0.5932 C 0.22865 -0.57632 0.30226 -0.57608 0.37604 -0.57539 " pathEditMode="relative" ptsTypes="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093 C -0.05729 0.00209 -0.11423 0.00348 -0.13646 -0.00277 C -0.15851 -0.00902 -0.12535 -0.02569 -0.13246 -0.03564 C -0.13993 -0.04606 -0.1592 -0.05231 -0.17969 -0.06412 C -0.20035 -0.07569 -0.25208 -0.09097 -0.2559 -0.10555 C -0.25989 -0.1199 -0.19548 -0.13796 -0.20382 -0.15069 C -0.21233 -0.16319 -0.28021 -0.18727 -0.30694 -0.18194 C -0.33351 -0.17639 -0.35469 -0.12847 -0.36406 -0.11782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2" y="-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m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12338 C 0.02691 0.05764 0.0302 -0.00787 0.06684 -0.03611 C 0.10347 -0.06459 0.18437 -0.03056 0.24323 -0.0463 C 0.30208 -0.06181 0.38993 -0.07894 0.42048 -0.13033 C 0.45121 -0.18195 0.44079 -0.30394 0.42708 -0.3551 C 0.41354 -0.40579 0.3684 -0.43565 0.33784 -0.43611 C 0.30711 -0.43635 0.25798 -0.39468 0.24323 -0.35787 C 0.22847 -0.32084 0.28333 -0.25741 0.24965 -0.21436 C 0.21597 -0.17153 0.08993 -0.09769 0.04079 -0.09977 C -0.00851 -0.10186 -0.02188 -0.18079 -0.04601 -0.22732 C -0.07014 -0.27385 -0.08716 -0.32616 -0.10382 -0.37824 " pathEditMode="relative" rAng="0" ptsTypes="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_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08 -0.10995 C 0.01909 -0.1574 -0.01354 -0.20486 -0.02205 -0.23935 C -0.03056 -0.27407 -0.01528 -0.28588 0.00173 -0.31805 C 0.01875 -0.35023 0.08715 -0.39768 0.07986 -0.43217 C 0.07274 -0.46666 -0.07413 -0.50115 -0.04202 -0.52477 C -0.00972 -0.54814 0.20278 -0.57939 0.27361 -0.57291 C 0.34444 -0.5662 0.36337 -0.52592 0.38246 -0.48541 " pathEditMode="relative" rAng="0" ptsTypes="aaaaa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2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259E-6 C -0.0033 -0.03446 -0.0066 -0.06892 0.01597 -0.08881 C 0.03854 -0.1087 0.09514 -0.10777 0.13593 -0.1191 C 0.17673 -0.13043 0.24635 -0.13529 0.26128 -0.15634 C 0.27621 -0.17738 0.25 -0.22942 0.22517 -0.24514 C 0.20034 -0.26087 0.1309 -0.21161 0.11198 -0.25046 C 0.09305 -0.28932 0.10243 -0.38367 0.11198 -0.4778 " pathEditMode="relative" ptsTypes="aaaaa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ros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C -0.05972 -0.07175 -0.11945 -0.14305 -0.12257 -0.20416 C -0.12587 -0.26527 -0.0632 -0.29791 -0.01927 -0.36597 C 0.02448 -0.43379 0.12205 -0.54675 0.14062 -0.61273 C 0.15937 -0.67847 0.11736 -0.75833 0.09288 -0.7618 C 0.06857 -0.76527 0.02812 -0.64583 -0.00521 -0.63379 C -0.03837 -0.62199 -0.05417 -0.68773 -0.10712 -0.68888 C -0.16007 -0.69004 -0.30122 -0.68217 -0.32257 -0.64097 C -0.34375 -0.6 -0.28941 -0.52106 -0.2349 -0.44213 " pathEditMode="relative" rAng="0" ptsTypes="aaaaaaa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-38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m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</TotalTime>
  <Words>38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User</cp:lastModifiedBy>
  <cp:revision>15</cp:revision>
  <dcterms:created xsi:type="dcterms:W3CDTF">2012-08-05T09:43:56Z</dcterms:created>
  <dcterms:modified xsi:type="dcterms:W3CDTF">2023-03-25T09:39:49Z</dcterms:modified>
</cp:coreProperties>
</file>